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36"/>
  </p:notesMasterIdLst>
  <p:sldIdLst>
    <p:sldId id="257" r:id="rId2"/>
    <p:sldId id="260" r:id="rId3"/>
    <p:sldId id="270" r:id="rId4"/>
    <p:sldId id="361" r:id="rId5"/>
    <p:sldId id="360" r:id="rId6"/>
    <p:sldId id="273" r:id="rId7"/>
    <p:sldId id="364" r:id="rId8"/>
    <p:sldId id="365" r:id="rId9"/>
    <p:sldId id="367" r:id="rId10"/>
    <p:sldId id="368" r:id="rId11"/>
    <p:sldId id="369" r:id="rId12"/>
    <p:sldId id="370" r:id="rId13"/>
    <p:sldId id="266" r:id="rId14"/>
    <p:sldId id="371" r:id="rId15"/>
    <p:sldId id="372" r:id="rId16"/>
    <p:sldId id="373" r:id="rId17"/>
    <p:sldId id="374" r:id="rId18"/>
    <p:sldId id="375" r:id="rId19"/>
    <p:sldId id="305" r:id="rId20"/>
    <p:sldId id="359" r:id="rId21"/>
    <p:sldId id="377" r:id="rId22"/>
    <p:sldId id="378" r:id="rId23"/>
    <p:sldId id="379" r:id="rId24"/>
    <p:sldId id="380" r:id="rId25"/>
    <p:sldId id="381" r:id="rId26"/>
    <p:sldId id="382" r:id="rId27"/>
    <p:sldId id="388" r:id="rId28"/>
    <p:sldId id="383" r:id="rId29"/>
    <p:sldId id="384" r:id="rId30"/>
    <p:sldId id="385" r:id="rId31"/>
    <p:sldId id="376" r:id="rId32"/>
    <p:sldId id="264" r:id="rId33"/>
    <p:sldId id="387" r:id="rId34"/>
    <p:sldId id="386" r:id="rId35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3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1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media/image1.png>
</file>

<file path=ppt/media/image2.png>
</file>

<file path=ppt/media/image3.tiff>
</file>

<file path=ppt/media/image4.tiff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99807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92262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0749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516673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4614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21642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457891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524882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3321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9900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50514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727863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02597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463223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2707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044642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702813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629237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872311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3882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6886638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572145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389805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5543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348923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14633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5996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50361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49929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19356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64111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2904349" y="1790700"/>
            <a:ext cx="5668151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</a:t>
            </a:r>
            <a:r>
              <a:rPr lang="en" sz="5000" dirty="0">
                <a:solidFill>
                  <a:srgbClr val="00B0F0"/>
                </a:solidFill>
                <a:latin typeface="Proxima Nova"/>
                <a:ea typeface="Proxima Nova"/>
                <a:cs typeface="Proxima Nova"/>
                <a:sym typeface="Proxima Nova"/>
              </a:rPr>
              <a:t>GIT BRANCHES</a:t>
            </a:r>
            <a:endParaRPr dirty="0">
              <a:solidFill>
                <a:srgbClr val="00B0F0"/>
              </a:solidFill>
            </a:endParaRPr>
          </a:p>
        </p:txBody>
      </p:sp>
      <p:pic>
        <p:nvPicPr>
          <p:cNvPr id="62" name="Google Shape;62;p14" descr="meti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6274" y="1521487"/>
            <a:ext cx="1312850" cy="2100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2856050" y="3622000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856050" y="1521475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04296" y="3696867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Then she can tell the Master branch, “hey, incorporate my code changes into you.” This is done via “</a:t>
            </a:r>
            <a:r>
              <a:rPr lang="en-US" sz="2000" dirty="0">
                <a:solidFill>
                  <a:srgbClr val="FF0000"/>
                </a:solidFill>
              </a:rPr>
              <a:t>Pull Request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26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12824F-ABAF-8F43-BDA2-7162929DB462}"/>
              </a:ext>
            </a:extLst>
          </p:cNvPr>
          <p:cNvCxnSpPr/>
          <p:nvPr/>
        </p:nvCxnSpPr>
        <p:spPr>
          <a:xfrm>
            <a:off x="5315996" y="2237432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37652" y="3734969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Note that before she makes a pull request, Alice got the most recent version of  MASTER via a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</a:t>
            </a:r>
            <a:r>
              <a:rPr lang="en-US" sz="2000" dirty="0">
                <a:solidFill>
                  <a:schemeClr val="tx1"/>
                </a:solidFill>
              </a:rPr>
              <a:t>. This is best practice.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2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17555" y="3726594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When someone approves the </a:t>
            </a:r>
            <a:r>
              <a:rPr lang="en-US" sz="2000" dirty="0">
                <a:solidFill>
                  <a:srgbClr val="FF0000"/>
                </a:solidFill>
              </a:rPr>
              <a:t>pull request</a:t>
            </a:r>
            <a:r>
              <a:rPr lang="en-US" sz="2000" dirty="0">
                <a:solidFill>
                  <a:schemeClr val="tx1"/>
                </a:solidFill>
              </a:rPr>
              <a:t>, Alice’s code gets added to the master branch, with all of the commit history via a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22600" y="18945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48100" y="18945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67200" y="18945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70600" y="18912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01236A6-9D19-0444-98A1-002794F0D2EA}"/>
              </a:ext>
            </a:extLst>
          </p:cNvPr>
          <p:cNvCxnSpPr>
            <a:cxnSpLocks/>
          </p:cNvCxnSpPr>
          <p:nvPr/>
        </p:nvCxnSpPr>
        <p:spPr>
          <a:xfrm flipV="1">
            <a:off x="61722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636FDF5-3950-D946-9554-48B196A17AEB}"/>
              </a:ext>
            </a:extLst>
          </p:cNvPr>
          <p:cNvCxnSpPr>
            <a:cxnSpLocks/>
          </p:cNvCxnSpPr>
          <p:nvPr/>
        </p:nvCxnSpPr>
        <p:spPr>
          <a:xfrm flipV="1">
            <a:off x="43815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2C6D0C-A33B-6444-9983-413D348D57B5}"/>
              </a:ext>
            </a:extLst>
          </p:cNvPr>
          <p:cNvCxnSpPr>
            <a:cxnSpLocks/>
          </p:cNvCxnSpPr>
          <p:nvPr/>
        </p:nvCxnSpPr>
        <p:spPr>
          <a:xfrm flipV="1">
            <a:off x="39751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1C167E-AC69-C54D-9F5C-766BAF142253}"/>
              </a:ext>
            </a:extLst>
          </p:cNvPr>
          <p:cNvCxnSpPr>
            <a:cxnSpLocks/>
          </p:cNvCxnSpPr>
          <p:nvPr/>
        </p:nvCxnSpPr>
        <p:spPr>
          <a:xfrm flipV="1">
            <a:off x="31369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895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b="1" dirty="0">
                <a:solidFill>
                  <a:srgbClr val="434343"/>
                </a:solidFill>
                <a:latin typeface="Proxima Nova"/>
                <a:sym typeface="Proxima Nova"/>
              </a:rPr>
              <a:t>What problems does this solve?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Branches allow many members of the team to work on different code problems at once.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 Master branch doesn’t break every time someone is testing new code.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24591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211D4C1-AA43-9C40-81E4-8802C8473012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FF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B14CD96-4B75-A947-95A9-222315AC2EFB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78D3C-6258-654D-BD75-50252B942C61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857647F-01FD-4241-9097-DA6567458C00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BRIAN BRANCH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3DE33F-9420-7B4A-ACFE-C179DB92A0DC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E00FC0-F9BD-C240-8239-ECE89B4CD92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1009650" y="4207291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Brian can make his own branch, with his own changes. </a:t>
            </a:r>
          </a:p>
        </p:txBody>
      </p:sp>
    </p:spTree>
    <p:extLst>
      <p:ext uri="{BB962C8B-B14F-4D97-AF65-F5344CB8AC3E}">
        <p14:creationId xmlns:p14="http://schemas.microsoft.com/office/powerpoint/2010/main" val="80271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211D4C1-AA43-9C40-81E4-8802C8473012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FF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B14CD96-4B75-A947-95A9-222315AC2EFB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78D3C-6258-654D-BD75-50252B942C61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857647F-01FD-4241-9097-DA6567458C00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BRIAN BRANCH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3DE33F-9420-7B4A-ACFE-C179DB92A0DC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E00FC0-F9BD-C240-8239-ECE89B4CD92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1149350" y="4061728"/>
            <a:ext cx="6782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He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merges</a:t>
            </a:r>
            <a:r>
              <a:rPr lang="en-US" sz="2000" dirty="0">
                <a:solidFill>
                  <a:schemeClr val="tx1"/>
                </a:solidFill>
              </a:rPr>
              <a:t> the master into his branch first to make sure he gets all of Alice’s code.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2C9BE6F-A827-0148-BA39-30B6E3621AD9}"/>
              </a:ext>
            </a:extLst>
          </p:cNvPr>
          <p:cNvCxnSpPr>
            <a:cxnSpLocks/>
          </p:cNvCxnSpPr>
          <p:nvPr/>
        </p:nvCxnSpPr>
        <p:spPr>
          <a:xfrm flipV="1">
            <a:off x="7236348" y="1937606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831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211D4C1-AA43-9C40-81E4-8802C8473012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FF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B14CD96-4B75-A947-95A9-222315AC2EFB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78D3C-6258-654D-BD75-50252B942C61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857647F-01FD-4241-9097-DA6567458C00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BRIAN BRANCH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3DE33F-9420-7B4A-ACFE-C179DB92A0DC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E00FC0-F9BD-C240-8239-ECE89B4CD92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2228850" y="4177384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Brian can push back to Master too.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F246258-B9BB-AD49-BC49-46682AE6FA68}"/>
              </a:ext>
            </a:extLst>
          </p:cNvPr>
          <p:cNvSpPr/>
          <p:nvPr/>
        </p:nvSpPr>
        <p:spPr>
          <a:xfrm>
            <a:off x="7651250" y="1573257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61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211D4C1-AA43-9C40-81E4-8802C8473012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FF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B14CD96-4B75-A947-95A9-222315AC2EFB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78D3C-6258-654D-BD75-50252B942C61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857647F-01FD-4241-9097-DA6567458C00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BRIAN BRANCH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3DE33F-9420-7B4A-ACFE-C179DB92A0DC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E00FC0-F9BD-C240-8239-ECE89B4CD92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F246258-B9BB-AD49-BC49-46682AE6FA68}"/>
              </a:ext>
            </a:extLst>
          </p:cNvPr>
          <p:cNvSpPr/>
          <p:nvPr/>
        </p:nvSpPr>
        <p:spPr>
          <a:xfrm>
            <a:off x="7651250" y="1573257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760A233-A217-2E4A-9088-5A4289473C9A}"/>
              </a:ext>
            </a:extLst>
          </p:cNvPr>
          <p:cNvSpPr/>
          <p:nvPr/>
        </p:nvSpPr>
        <p:spPr>
          <a:xfrm>
            <a:off x="5661275" y="2380433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171AF97-1ACE-F74F-A2A3-0A18FBE0E982}"/>
              </a:ext>
            </a:extLst>
          </p:cNvPr>
          <p:cNvSpPr/>
          <p:nvPr/>
        </p:nvSpPr>
        <p:spPr>
          <a:xfrm>
            <a:off x="6648450" y="2368742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B5C6879-FBE7-7743-B2E9-C7B6EA22B5B9}"/>
              </a:ext>
            </a:extLst>
          </p:cNvPr>
          <p:cNvSpPr/>
          <p:nvPr/>
        </p:nvSpPr>
        <p:spPr>
          <a:xfrm>
            <a:off x="7635625" y="2360334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11AF512-D1D3-DC47-9FDE-F521A1AFC1FF}"/>
              </a:ext>
            </a:extLst>
          </p:cNvPr>
          <p:cNvCxnSpPr>
            <a:cxnSpLocks/>
          </p:cNvCxnSpPr>
          <p:nvPr/>
        </p:nvCxnSpPr>
        <p:spPr>
          <a:xfrm>
            <a:off x="5775575" y="19685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548D76F-F3B0-494E-846B-57C1EE5F8DEC}"/>
              </a:ext>
            </a:extLst>
          </p:cNvPr>
          <p:cNvCxnSpPr>
            <a:cxnSpLocks/>
          </p:cNvCxnSpPr>
          <p:nvPr/>
        </p:nvCxnSpPr>
        <p:spPr>
          <a:xfrm>
            <a:off x="6766175" y="19685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BA2B945-D9E9-5B4E-A731-F32426F48065}"/>
              </a:ext>
            </a:extLst>
          </p:cNvPr>
          <p:cNvCxnSpPr>
            <a:cxnSpLocks/>
          </p:cNvCxnSpPr>
          <p:nvPr/>
        </p:nvCxnSpPr>
        <p:spPr>
          <a:xfrm>
            <a:off x="7744075" y="19558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94611B6-EAC5-F943-A95C-F197F82A2625}"/>
              </a:ext>
            </a:extLst>
          </p:cNvPr>
          <p:cNvSpPr txBox="1"/>
          <p:nvPr/>
        </p:nvSpPr>
        <p:spPr>
          <a:xfrm>
            <a:off x="2228850" y="4177384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Brian can push back to Master too.</a:t>
            </a:r>
          </a:p>
        </p:txBody>
      </p:sp>
    </p:spTree>
    <p:extLst>
      <p:ext uri="{BB962C8B-B14F-4D97-AF65-F5344CB8AC3E}">
        <p14:creationId xmlns:p14="http://schemas.microsoft.com/office/powerpoint/2010/main" val="959654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781050" y="3299082"/>
            <a:ext cx="7937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Alice’s</a:t>
            </a:r>
            <a:r>
              <a:rPr lang="en-US" sz="2000" dirty="0">
                <a:solidFill>
                  <a:schemeClr val="tx1"/>
                </a:solidFill>
              </a:rPr>
              <a:t> and </a:t>
            </a:r>
            <a:r>
              <a:rPr lang="en-US" sz="2000" dirty="0">
                <a:solidFill>
                  <a:srgbClr val="FFFF00"/>
                </a:solidFill>
              </a:rPr>
              <a:t>Brian’s </a:t>
            </a:r>
            <a:r>
              <a:rPr lang="en-US" sz="2000" dirty="0">
                <a:solidFill>
                  <a:schemeClr val="tx1"/>
                </a:solidFill>
              </a:rPr>
              <a:t>changes made it back to the master branch.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They were working on different pieces at the same time, but were able to contribute to the project in a cohesive way.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760A233-A217-2E4A-9088-5A4289473C9A}"/>
              </a:ext>
            </a:extLst>
          </p:cNvPr>
          <p:cNvSpPr/>
          <p:nvPr/>
        </p:nvSpPr>
        <p:spPr>
          <a:xfrm>
            <a:off x="5661275" y="2380433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171AF97-1ACE-F74F-A2A3-0A18FBE0E982}"/>
              </a:ext>
            </a:extLst>
          </p:cNvPr>
          <p:cNvSpPr/>
          <p:nvPr/>
        </p:nvSpPr>
        <p:spPr>
          <a:xfrm>
            <a:off x="6648450" y="2368742"/>
            <a:ext cx="228600" cy="228600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138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99000" y="604177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Exercise: Submitting to the class </a:t>
            </a:r>
            <a:r>
              <a:rPr lang="en" sz="7200" b="1" dirty="0"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epository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01250" y="4226268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01250" y="50983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88158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 BRANCHES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 is a great tool for versio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n controlling your code.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We’ve claimed Git is great for coding teams; let’s see how.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First, we need to make a local copy of the class repo for each of you. Navigate to the GitHub page for the class, and copy the link to the main page.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Now in your terminal, navigate to wherever you want the Metis repo to live. I’m going to my Documents area: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692934" y="3855528"/>
            <a:ext cx="7464810" cy="595901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cd ~/Documents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BDFA88-133B-9241-8923-592973FF5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368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Get all the files from the repo and connect it all together. We can make a copy using git’s “clone” functionality.</a:t>
            </a: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839595" y="2953828"/>
            <a:ext cx="7464810" cy="595901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clone LINK_TO_GITHUB_REPO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C9A131-E068-944C-9033-919E6078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62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Move into the newly created directory. The directory will be of the format ”city##_ds##”.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Check to see where your “remote” is pointing. It should be the Metis repo.</a:t>
            </a: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839595" y="3329556"/>
            <a:ext cx="7464810" cy="861775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cd chi18_ds8</a:t>
            </a:r>
          </a:p>
          <a:p>
            <a:pPr algn="ctr"/>
            <a:r>
              <a:rPr lang="en-US" sz="1800" dirty="0">
                <a:latin typeface="Courier" pitchFamily="2" charset="0"/>
              </a:rPr>
              <a:t>Terminal:&gt; git remote -v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B82B57-73F3-A24B-B176-F8B414F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1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Make a branch and add some files to the Metis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branch </a:t>
            </a:r>
            <a:r>
              <a:rPr lang="en-US" sz="1800" dirty="0" err="1">
                <a:latin typeface="Courier" pitchFamily="2" charset="0"/>
              </a:rPr>
              <a:t>whatever_I_want_to_name_my_branch</a:t>
            </a:r>
            <a:endParaRPr lang="en-US" sz="1800" dirty="0">
              <a:latin typeface="Courier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DE7FA2-750E-CF4F-A16D-05714823E80F}"/>
              </a:ext>
            </a:extLst>
          </p:cNvPr>
          <p:cNvCxnSpPr>
            <a:cxnSpLocks/>
          </p:cNvCxnSpPr>
          <p:nvPr/>
        </p:nvCxnSpPr>
        <p:spPr>
          <a:xfrm flipV="1">
            <a:off x="3098800" y="3079583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054100" y="3880874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tells git we want to make a new branch.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B70731-F5F9-6C45-AACF-75DA1D88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38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Switch over to your branch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checkout </a:t>
            </a:r>
            <a:r>
              <a:rPr lang="en-US" sz="1800" dirty="0" err="1">
                <a:latin typeface="Courier" pitchFamily="2" charset="0"/>
              </a:rPr>
              <a:t>whatever_I_want_to_name_my_branch</a:t>
            </a:r>
            <a:endParaRPr lang="en-US" sz="1800" dirty="0">
              <a:latin typeface="Courier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DE7FA2-750E-CF4F-A16D-05714823E80F}"/>
              </a:ext>
            </a:extLst>
          </p:cNvPr>
          <p:cNvCxnSpPr>
            <a:cxnSpLocks/>
          </p:cNvCxnSpPr>
          <p:nvPr/>
        </p:nvCxnSpPr>
        <p:spPr>
          <a:xfrm flipV="1">
            <a:off x="3098800" y="3079583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054100" y="3791493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tells git we want to switch branches.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53CA69-8B20-2847-9E03-0EBD53341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5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Check to make sure you’re on your branch.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branch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197574" y="3477801"/>
            <a:ext cx="731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one with the star next to it is your active branch. It should be your new branch now.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C697CC-FB85-3C40-A438-765EC074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59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Go to the test area and add some files.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651820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cd </a:t>
            </a:r>
            <a:r>
              <a:rPr lang="en-US" sz="1800" dirty="0" err="1">
                <a:latin typeface="Courier" pitchFamily="2" charset="0"/>
              </a:rPr>
              <a:t>student_submissions</a:t>
            </a:r>
            <a:r>
              <a:rPr lang="en-US" sz="1800" dirty="0">
                <a:latin typeface="Courier" pitchFamily="2" charset="0"/>
              </a:rPr>
              <a:t>/</a:t>
            </a:r>
            <a:r>
              <a:rPr lang="en-US" sz="1800" dirty="0" err="1">
                <a:latin typeface="Courier" pitchFamily="2" charset="0"/>
              </a:rPr>
              <a:t>test_area</a:t>
            </a:r>
            <a:endParaRPr lang="en-US" sz="1800" dirty="0">
              <a:latin typeface="Courier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DB4C7A-9ABF-B046-B3E2-91BDFCA25F3B}"/>
              </a:ext>
            </a:extLst>
          </p:cNvPr>
          <p:cNvSpPr/>
          <p:nvPr/>
        </p:nvSpPr>
        <p:spPr>
          <a:xfrm>
            <a:off x="311700" y="332955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echo “TEST” &gt; </a:t>
            </a:r>
            <a:r>
              <a:rPr lang="en-US" sz="1800" dirty="0" err="1">
                <a:latin typeface="Courier" pitchFamily="2" charset="0"/>
              </a:rPr>
              <a:t>my_user_name.txt</a:t>
            </a:r>
            <a:endParaRPr lang="en-US" sz="1800" dirty="0">
              <a:latin typeface="Courier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DFFE8E-01AC-7E43-85CC-14ACBC3C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71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Commit changes to the repo, then make sure we have the master branch updates.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CABC692-16A7-C649-B2BB-E668393D4270}"/>
              </a:ext>
            </a:extLst>
          </p:cNvPr>
          <p:cNvSpPr/>
          <p:nvPr/>
        </p:nvSpPr>
        <p:spPr>
          <a:xfrm>
            <a:off x="326572" y="245085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add </a:t>
            </a:r>
            <a:r>
              <a:rPr lang="en-US" sz="1800" dirty="0" err="1">
                <a:latin typeface="Courier" pitchFamily="2" charset="0"/>
              </a:rPr>
              <a:t>my_user_name.txt</a:t>
            </a:r>
            <a:endParaRPr lang="en-US" sz="1800" dirty="0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05D922-DC97-2E48-9810-05809A791FC5}"/>
              </a:ext>
            </a:extLst>
          </p:cNvPr>
          <p:cNvSpPr/>
          <p:nvPr/>
        </p:nvSpPr>
        <p:spPr>
          <a:xfrm>
            <a:off x="325768" y="313998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commit –m “added a test file by </a:t>
            </a:r>
            <a:r>
              <a:rPr lang="en-US" sz="1800" dirty="0" err="1">
                <a:latin typeface="Courier" pitchFamily="2" charset="0"/>
              </a:rPr>
              <a:t>user_name</a:t>
            </a:r>
            <a:r>
              <a:rPr lang="en-US" sz="1800" dirty="0">
                <a:latin typeface="Courier" pitchFamily="2" charset="0"/>
              </a:rPr>
              <a:t>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5D1103-45A2-CE49-A871-F61889CB1725}"/>
              </a:ext>
            </a:extLst>
          </p:cNvPr>
          <p:cNvSpPr/>
          <p:nvPr/>
        </p:nvSpPr>
        <p:spPr>
          <a:xfrm>
            <a:off x="326572" y="382911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merge master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385FAC-98D0-9745-B806-6436366D4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74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Push the new commits to the GitHub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215678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push origin </a:t>
            </a:r>
            <a:r>
              <a:rPr lang="en-US" sz="1800" dirty="0" err="1">
                <a:latin typeface="Courier" pitchFamily="2" charset="0"/>
              </a:rPr>
              <a:t>whatever_I_want_to_name_my_branch</a:t>
            </a:r>
            <a:r>
              <a:rPr lang="en-US" sz="1800" dirty="0">
                <a:latin typeface="Courier" pitchFamily="2" charset="0"/>
              </a:rPr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4A89F9-8D67-A04E-B988-CF82290418E6}"/>
              </a:ext>
            </a:extLst>
          </p:cNvPr>
          <p:cNvCxnSpPr>
            <a:cxnSpLocks/>
          </p:cNvCxnSpPr>
          <p:nvPr/>
        </p:nvCxnSpPr>
        <p:spPr>
          <a:xfrm flipV="1">
            <a:off x="5384800" y="2969345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2A0DB1C-FAD5-B341-A90B-BC65F2598C81}"/>
              </a:ext>
            </a:extLst>
          </p:cNvPr>
          <p:cNvSpPr txBox="1"/>
          <p:nvPr/>
        </p:nvSpPr>
        <p:spPr>
          <a:xfrm>
            <a:off x="1360786" y="3693245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Note that we’re not pushing to master!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86B8AA-2B5E-5B48-A460-A8DC5907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22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Push the new commits to the GitHub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215678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Courier" pitchFamily="2" charset="0"/>
              </a:rPr>
              <a:t>Terminal:&gt; git push origin </a:t>
            </a:r>
            <a:r>
              <a:rPr lang="en-US" sz="1800" dirty="0" err="1">
                <a:latin typeface="Courier" pitchFamily="2" charset="0"/>
              </a:rPr>
              <a:t>whatever_I_want_to_name_my_branch</a:t>
            </a:r>
            <a:r>
              <a:rPr lang="en-US" sz="1800" dirty="0">
                <a:latin typeface="Courier" pitchFamily="2" charset="0"/>
              </a:rPr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4A89F9-8D67-A04E-B988-CF82290418E6}"/>
              </a:ext>
            </a:extLst>
          </p:cNvPr>
          <p:cNvCxnSpPr>
            <a:cxnSpLocks/>
          </p:cNvCxnSpPr>
          <p:nvPr/>
        </p:nvCxnSpPr>
        <p:spPr>
          <a:xfrm flipV="1">
            <a:off x="5384800" y="2969345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2A0DB1C-FAD5-B341-A90B-BC65F2598C81}"/>
              </a:ext>
            </a:extLst>
          </p:cNvPr>
          <p:cNvSpPr txBox="1"/>
          <p:nvPr/>
        </p:nvSpPr>
        <p:spPr>
          <a:xfrm>
            <a:off x="811644" y="3670306"/>
            <a:ext cx="74784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Note 2: You might have trouble pushing if GitHub doesn’t know who you are. If so, try using git config to set your username (google)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C37634-EF6C-124D-8893-CAA622F9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1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4266BA8-F313-3A44-952E-6E20D09830C3}"/>
              </a:ext>
            </a:extLst>
          </p:cNvPr>
          <p:cNvGrpSpPr/>
          <p:nvPr/>
        </p:nvGrpSpPr>
        <p:grpSpPr>
          <a:xfrm>
            <a:off x="1836474" y="292100"/>
            <a:ext cx="1188720" cy="1188720"/>
            <a:chOff x="1723779" y="274320"/>
            <a:chExt cx="1188720" cy="118872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61184F2-F3B7-CD46-9E92-530EB173D6BD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613B29C-0699-5A45-A1DF-6B7F60AA5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5948930-8370-D947-ABD3-7C1A37DD2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374" y="274320"/>
            <a:ext cx="1188720" cy="1188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99C37-4875-4344-8D89-357446282B51}"/>
              </a:ext>
            </a:extLst>
          </p:cNvPr>
          <p:cNvSpPr txBox="1"/>
          <p:nvPr/>
        </p:nvSpPr>
        <p:spPr>
          <a:xfrm>
            <a:off x="1409700" y="1828800"/>
            <a:ext cx="6896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Alice and Brian are on the same team. Brian wants to use some of Alice’s code.</a:t>
            </a:r>
          </a:p>
        </p:txBody>
      </p:sp>
    </p:spTree>
    <p:extLst>
      <p:ext uri="{BB962C8B-B14F-4D97-AF65-F5344CB8AC3E}">
        <p14:creationId xmlns:p14="http://schemas.microsoft.com/office/powerpoint/2010/main" val="20205600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After that push, GitHub now has your changes on your specific branch. So if we want it to become part of master, we need to make a </a:t>
            </a:r>
            <a:r>
              <a:rPr lang="en-US" sz="2400" dirty="0">
                <a:solidFill>
                  <a:srgbClr val="FF0000"/>
                </a:solidFill>
                <a:latin typeface="Proxima Nova"/>
                <a:sym typeface="Proxima Nova"/>
              </a:rPr>
              <a:t>Pull Request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Let’s do that together now. 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14B1E28-2A8C-504E-8551-FEDA81571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916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GitHub Branches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1122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Branches allow us all to work on code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concurrently and merge it into a single project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Pull Requests are how we tell the Master branch our code is ready to moved over to the main code.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Real software teams use branches ALL the time. Any time a feature is being added, or a bug is being fixed, it gets a branch and the developer works on that branch until she solves the problem. Then she PR’s it back to production.</a:t>
            </a: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4562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99000" y="1251877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Pull Request </a:t>
            </a:r>
            <a:b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Demo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01250" y="4226268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01250" y="63683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2595167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C4CE9BC-EBC9-AD4C-BA07-E3C175AC5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E40B5-2780-E847-9CF6-56E380448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AF97BD-EA16-9B41-949F-888D6FE0A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792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DA3AC0-D52C-E14F-9391-659E1D599503}"/>
              </a:ext>
            </a:extLst>
          </p:cNvPr>
          <p:cNvSpPr/>
          <p:nvPr/>
        </p:nvSpPr>
        <p:spPr>
          <a:xfrm>
            <a:off x="429369" y="1701800"/>
            <a:ext cx="4002931" cy="318030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F7D87-2919-2646-99B0-6F52D03FF140}"/>
              </a:ext>
            </a:extLst>
          </p:cNvPr>
          <p:cNvSpPr txBox="1"/>
          <p:nvPr/>
        </p:nvSpPr>
        <p:spPr>
          <a:xfrm>
            <a:off x="4293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6E3DE4-8082-4040-9D95-3FB87C371629}"/>
              </a:ext>
            </a:extLst>
          </p:cNvPr>
          <p:cNvSpPr/>
          <p:nvPr/>
        </p:nvSpPr>
        <p:spPr>
          <a:xfrm>
            <a:off x="4836269" y="1701800"/>
            <a:ext cx="4002931" cy="318030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C5244-8937-6348-BA27-56BE5DE229DD}"/>
              </a:ext>
            </a:extLst>
          </p:cNvPr>
          <p:cNvSpPr txBox="1"/>
          <p:nvPr/>
        </p:nvSpPr>
        <p:spPr>
          <a:xfrm>
            <a:off x="48362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266BA8-F313-3A44-952E-6E20D09830C3}"/>
              </a:ext>
            </a:extLst>
          </p:cNvPr>
          <p:cNvGrpSpPr/>
          <p:nvPr/>
        </p:nvGrpSpPr>
        <p:grpSpPr>
          <a:xfrm>
            <a:off x="1836474" y="292100"/>
            <a:ext cx="1188720" cy="1188720"/>
            <a:chOff x="1723779" y="274320"/>
            <a:chExt cx="1188720" cy="118872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61184F2-F3B7-CD46-9E92-530EB173D6BD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613B29C-0699-5A45-A1DF-6B7F60AA5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5948930-8370-D947-ABD3-7C1A37DD2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374" y="274320"/>
            <a:ext cx="1188720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193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DA3AC0-D52C-E14F-9391-659E1D599503}"/>
              </a:ext>
            </a:extLst>
          </p:cNvPr>
          <p:cNvSpPr/>
          <p:nvPr/>
        </p:nvSpPr>
        <p:spPr>
          <a:xfrm>
            <a:off x="429369" y="1701800"/>
            <a:ext cx="4002931" cy="3180301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F7D87-2919-2646-99B0-6F52D03FF140}"/>
              </a:ext>
            </a:extLst>
          </p:cNvPr>
          <p:cNvSpPr txBox="1"/>
          <p:nvPr/>
        </p:nvSpPr>
        <p:spPr>
          <a:xfrm>
            <a:off x="4293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sort=False</a:t>
            </a:r>
            <a:r>
              <a:rPr lang="en-US" sz="1200" dirty="0">
                <a:latin typeface="Courier" pitchFamily="2" charset="0"/>
              </a:rPr>
              <a:t>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6E3DE4-8082-4040-9D95-3FB87C371629}"/>
              </a:ext>
            </a:extLst>
          </p:cNvPr>
          <p:cNvSpPr/>
          <p:nvPr/>
        </p:nvSpPr>
        <p:spPr>
          <a:xfrm>
            <a:off x="4836269" y="1701800"/>
            <a:ext cx="4002931" cy="318030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C5244-8937-6348-BA27-56BE5DE229DD}"/>
              </a:ext>
            </a:extLst>
          </p:cNvPr>
          <p:cNvSpPr txBox="1"/>
          <p:nvPr/>
        </p:nvSpPr>
        <p:spPr>
          <a:xfrm>
            <a:off x="48362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ABEE50-5F9B-584C-8B03-A75D84850142}"/>
              </a:ext>
            </a:extLst>
          </p:cNvPr>
          <p:cNvSpPr txBox="1"/>
          <p:nvPr/>
        </p:nvSpPr>
        <p:spPr>
          <a:xfrm>
            <a:off x="1102469" y="314709"/>
            <a:ext cx="746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Alice makes a commit to the repo. Brian’s code is now out of date.</a:t>
            </a:r>
          </a:p>
        </p:txBody>
      </p:sp>
    </p:spTree>
    <p:extLst>
      <p:ext uri="{BB962C8B-B14F-4D97-AF65-F5344CB8AC3E}">
        <p14:creationId xmlns:p14="http://schemas.microsoft.com/office/powerpoint/2010/main" val="411355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</p:spTree>
    <p:extLst>
      <p:ext uri="{BB962C8B-B14F-4D97-AF65-F5344CB8AC3E}">
        <p14:creationId xmlns:p14="http://schemas.microsoft.com/office/powerpoint/2010/main" val="418524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15367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688451" y="3840892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Branches allow users to edit code without destroying the Master. Those edits only get added to the master when the user is ready.</a:t>
            </a:r>
          </a:p>
        </p:txBody>
      </p:sp>
    </p:spTree>
    <p:extLst>
      <p:ext uri="{BB962C8B-B14F-4D97-AF65-F5344CB8AC3E}">
        <p14:creationId xmlns:p14="http://schemas.microsoft.com/office/powerpoint/2010/main" val="110740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23368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584200" y="3737061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Alice can make whatever changes she wants on her own branch. She can make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commits</a:t>
            </a:r>
            <a:r>
              <a:rPr lang="en-US" sz="2000" dirty="0">
                <a:solidFill>
                  <a:schemeClr val="tx1"/>
                </a:solidFill>
              </a:rPr>
              <a:t> to her branch.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2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15655" y="184978"/>
            <a:ext cx="4661120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3429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584200" y="3737061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If someone changes the master she can keep up with other changes to the master branch using “</a:t>
            </a:r>
            <a:r>
              <a:rPr 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merges</a:t>
            </a:r>
            <a:r>
              <a:rPr lang="en-US" sz="20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12824F-ABAF-8F43-BDA2-7162929DB462}"/>
              </a:ext>
            </a:extLst>
          </p:cNvPr>
          <p:cNvCxnSpPr/>
          <p:nvPr/>
        </p:nvCxnSpPr>
        <p:spPr>
          <a:xfrm>
            <a:off x="5315996" y="2237432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0196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2940</TotalTime>
  <Words>1383</Words>
  <Application>Microsoft Macintosh PowerPoint</Application>
  <PresentationFormat>On-screen Show (16:9)</PresentationFormat>
  <Paragraphs>167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Proxima Nova</vt:lpstr>
      <vt:lpstr>Courier</vt:lpstr>
      <vt:lpstr>simple-dark-2</vt:lpstr>
      <vt:lpstr>INTRODUCTION TO GIT BRANCHES</vt:lpstr>
      <vt:lpstr>GIT BRANCHES</vt:lpstr>
      <vt:lpstr>PowerPoint Presentation</vt:lpstr>
      <vt:lpstr>PowerPoint Presentation</vt:lpstr>
      <vt:lpstr>PowerPoint Presentation</vt:lpstr>
      <vt:lpstr>CODE BRANCHING</vt:lpstr>
      <vt:lpstr>CODE BRANCHING</vt:lpstr>
      <vt:lpstr>CODE BRANCHING</vt:lpstr>
      <vt:lpstr>CODE BRANCHING</vt:lpstr>
      <vt:lpstr>CODE BRANCHING</vt:lpstr>
      <vt:lpstr>CODE BRANCHING</vt:lpstr>
      <vt:lpstr>CODE BRANCHING</vt:lpstr>
      <vt:lpstr>What problems does this solve?</vt:lpstr>
      <vt:lpstr>CODE BRANCHING</vt:lpstr>
      <vt:lpstr>CODE BRANCHING</vt:lpstr>
      <vt:lpstr>CODE BRANCHING</vt:lpstr>
      <vt:lpstr>CODE BRANCHING</vt:lpstr>
      <vt:lpstr>CODE BRANCHING</vt:lpstr>
      <vt:lpstr>Exercise: Submitting to the class repository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Branches</vt:lpstr>
      <vt:lpstr>QUESTIONS?</vt:lpstr>
      <vt:lpstr>Pull Request  Demo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 &amp; GITHUB</dc:title>
  <cp:lastModifiedBy>Zachariah Miller</cp:lastModifiedBy>
  <cp:revision>55</cp:revision>
  <cp:lastPrinted>2018-09-26T19:53:29Z</cp:lastPrinted>
  <dcterms:modified xsi:type="dcterms:W3CDTF">2018-09-28T18:51:00Z</dcterms:modified>
</cp:coreProperties>
</file>